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0" r:id="rId7"/>
    <p:sldId id="270" r:id="rId8"/>
    <p:sldId id="262" r:id="rId9"/>
    <p:sldId id="263" r:id="rId10"/>
    <p:sldId id="269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2CACB-39AC-42FF-921B-A983329C114F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338BD-D16A-49B0-A4D7-D5C174197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60471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A7BE9-73A3-4A7F-959F-8CA82AD49875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4519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01-Oct-20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9953" y="2819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71500" y="4343400"/>
            <a:ext cx="8001000" cy="22098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Особине и улоге </a:t>
            </a:r>
            <a:r>
              <a:rPr lang="ru-RU" dirty="0" smtClean="0">
                <a:solidFill>
                  <a:schemeClr val="tx1"/>
                </a:solidFill>
              </a:rPr>
              <a:t>масти. </a:t>
            </a:r>
            <a:r>
              <a:rPr lang="ru-RU" dirty="0">
                <a:solidFill>
                  <a:schemeClr val="tx1"/>
                </a:solidFill>
              </a:rPr>
              <a:t>Подела масти. Варење и  ресорпција масти. Улога жучних киселина у ресорпцији масти. Триацилглицероли. Кетонска тела.</a:t>
            </a:r>
            <a:endParaRPr lang="sr-Cyrl-RS" dirty="0" smtClean="0">
              <a:solidFill>
                <a:schemeClr val="tx1"/>
              </a:solidFill>
            </a:endParaRPr>
          </a:p>
        </p:txBody>
      </p:sp>
      <p:pic>
        <p:nvPicPr>
          <p:cNvPr id="7" name="Picture 6" descr="http://upload.wikimedia.org/wikipedia/commons/c/c7/Coat_of_Arms_of_Kragujevac_University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066800"/>
            <a:ext cx="935107" cy="134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57265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Cyrl-CS" sz="2400" dirty="0" smtClean="0">
              <a:solidFill>
                <a:prstClr val="black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CS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УНИВЕРЗИТЕТ У КРАГУЈЕВЦУ</a:t>
            </a:r>
            <a:endParaRPr lang="en-US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Cyrl-CS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ФАКУЛТЕТ МЕДИЦИНСКИХ НАУКА</a:t>
            </a:r>
            <a:endParaRPr lang="sr-Cyrl-CS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9200" y="28956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3600" dirty="0" smtClean="0">
                <a:solidFill>
                  <a:prstClr val="black"/>
                </a:solidFill>
              </a:rPr>
              <a:t>Основне струковне студије</a:t>
            </a:r>
          </a:p>
          <a:p>
            <a:pPr algn="ctr"/>
            <a:r>
              <a:rPr lang="sr-Cyrl-RS" sz="3600" dirty="0" smtClean="0">
                <a:solidFill>
                  <a:prstClr val="black"/>
                </a:solidFill>
              </a:rPr>
              <a:t>Биохемија</a:t>
            </a:r>
            <a:endParaRPr lang="en-US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38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sr-Cyrl-RS" sz="2800" dirty="0" smtClean="0"/>
              <a:t>Енергетски </a:t>
            </a:r>
            <a:r>
              <a:rPr lang="sr-Cyrl-RS" sz="2800" dirty="0"/>
              <a:t>богати интермедијери који се добијају процесом β</a:t>
            </a:r>
            <a:r>
              <a:rPr lang="en-US" sz="2800" dirty="0"/>
              <a:t>-</a:t>
            </a:r>
            <a:r>
              <a:rPr lang="sr-Cyrl-RS" sz="2800" dirty="0"/>
              <a:t>оксидације су редуковане форме </a:t>
            </a:r>
            <a:r>
              <a:rPr lang="en-US" sz="2800" dirty="0">
                <a:solidFill>
                  <a:srgbClr val="FF0000"/>
                </a:solidFill>
              </a:rPr>
              <a:t>NADH+H</a:t>
            </a:r>
            <a:r>
              <a:rPr lang="en-US" sz="2800" baseline="30000" dirty="0">
                <a:solidFill>
                  <a:srgbClr val="FF0000"/>
                </a:solidFill>
              </a:rPr>
              <a:t>+</a:t>
            </a:r>
            <a:r>
              <a:rPr lang="en-US" sz="2800" dirty="0"/>
              <a:t> </a:t>
            </a:r>
            <a:r>
              <a:rPr lang="sr-Cyrl-RS" sz="2800" dirty="0"/>
              <a:t>и </a:t>
            </a:r>
            <a:r>
              <a:rPr lang="en-US" sz="2800" dirty="0">
                <a:solidFill>
                  <a:srgbClr val="FF0000"/>
                </a:solidFill>
              </a:rPr>
              <a:t>FADH</a:t>
            </a:r>
            <a:r>
              <a:rPr lang="en-US" sz="2800" baseline="-25000" dirty="0">
                <a:solidFill>
                  <a:srgbClr val="FF0000"/>
                </a:solidFill>
              </a:rPr>
              <a:t>2</a:t>
            </a:r>
            <a:r>
              <a:rPr lang="en-US" sz="2800" dirty="0"/>
              <a:t> </a:t>
            </a:r>
            <a:r>
              <a:rPr lang="sr-Cyrl-RS" sz="2800" dirty="0"/>
              <a:t>које одлазе на респираторни </a:t>
            </a:r>
            <a:r>
              <a:rPr lang="sr-Cyrl-RS" sz="2800" dirty="0" smtClean="0"/>
              <a:t>ланац у циљу добијања енергије</a:t>
            </a:r>
          </a:p>
          <a:p>
            <a:r>
              <a:rPr lang="sr-Cyrl-RS" sz="2800" dirty="0"/>
              <a:t>С</a:t>
            </a:r>
            <a:r>
              <a:rPr lang="sr-Cyrl-RS" sz="2800" dirty="0" smtClean="0"/>
              <a:t>творени </a:t>
            </a:r>
            <a:r>
              <a:rPr lang="sr-Cyrl-RS" sz="2800" dirty="0">
                <a:solidFill>
                  <a:srgbClr val="FF0000"/>
                </a:solidFill>
              </a:rPr>
              <a:t>ацетил </a:t>
            </a:r>
            <a:r>
              <a:rPr lang="en-US" sz="2800" dirty="0">
                <a:solidFill>
                  <a:srgbClr val="FF0000"/>
                </a:solidFill>
              </a:rPr>
              <a:t>CoA </a:t>
            </a:r>
            <a:r>
              <a:rPr lang="sr-Cyrl-RS" sz="2800" dirty="0"/>
              <a:t>метаболички пут наставља у лимунском циклусу све у циљу добијања неопходне енергије </a:t>
            </a:r>
          </a:p>
          <a:p>
            <a:endParaRPr lang="sr-Cyrl-RS" dirty="0" smtClean="0"/>
          </a:p>
        </p:txBody>
      </p:sp>
      <p:pic>
        <p:nvPicPr>
          <p:cNvPr id="4" name="Picture 3" descr="D:\Users\Petar Canovic\Downloads\12. NADH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81400"/>
            <a:ext cx="6934200" cy="3124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7916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ТРИАЦИЛГЛИЦЕРОЛИ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Главна улога триацилглицерола јесте да обезбеде енергију, односно представљају </a:t>
            </a:r>
            <a:r>
              <a:rPr lang="sr-Cyrl-RS" dirty="0">
                <a:solidFill>
                  <a:srgbClr val="FF0000"/>
                </a:solidFill>
              </a:rPr>
              <a:t>главни депо енергије </a:t>
            </a:r>
            <a:r>
              <a:rPr lang="sr-Cyrl-RS" dirty="0"/>
              <a:t>у </a:t>
            </a:r>
            <a:r>
              <a:rPr lang="sr-Cyrl-RS" dirty="0" smtClean="0"/>
              <a:t>организму</a:t>
            </a:r>
          </a:p>
          <a:p>
            <a:r>
              <a:rPr lang="sr-Cyrl-RS" dirty="0">
                <a:solidFill>
                  <a:srgbClr val="FF0000"/>
                </a:solidFill>
              </a:rPr>
              <a:t>Синтеза триацилглицерола </a:t>
            </a:r>
            <a:r>
              <a:rPr lang="sr-Cyrl-RS" dirty="0"/>
              <a:t>се одиграва у јетри, масном ткиву, млечној жлезди за време лактације као и у </a:t>
            </a:r>
            <a:r>
              <a:rPr lang="sr-Cyrl-RS" dirty="0" smtClean="0"/>
              <a:t>интестинуму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6243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r>
              <a:rPr lang="sr-Cyrl-RS" sz="1800" dirty="0"/>
              <a:t>У</a:t>
            </a:r>
            <a:r>
              <a:rPr lang="sr-Cyrl-RS" sz="1800" dirty="0" smtClean="0"/>
              <a:t>стању </a:t>
            </a:r>
            <a:r>
              <a:rPr lang="sr-Cyrl-RS" sz="1800" dirty="0"/>
              <a:t>када организам има </a:t>
            </a:r>
            <a:r>
              <a:rPr lang="sr-Cyrl-RS" sz="1800" dirty="0">
                <a:solidFill>
                  <a:srgbClr val="FF0000"/>
                </a:solidFill>
              </a:rPr>
              <a:t>вишак енергије</a:t>
            </a:r>
            <a:r>
              <a:rPr lang="sr-Cyrl-RS" sz="1800" dirty="0"/>
              <a:t>, вишак масних киселина из хиломикрона и </a:t>
            </a:r>
            <a:r>
              <a:rPr lang="en-US" sz="1800" dirty="0"/>
              <a:t>VLDL-a</a:t>
            </a:r>
            <a:r>
              <a:rPr lang="sr-Cyrl-RS" sz="1800" dirty="0"/>
              <a:t> преузима преузима управо адипозно ткиво каталитичком активношћу </a:t>
            </a:r>
            <a:r>
              <a:rPr lang="sr-Cyrl-RS" sz="1800" dirty="0">
                <a:solidFill>
                  <a:srgbClr val="FF0000"/>
                </a:solidFill>
              </a:rPr>
              <a:t>липоптотеинске </a:t>
            </a:r>
            <a:r>
              <a:rPr lang="sr-Cyrl-RS" sz="1800" dirty="0" smtClean="0">
                <a:solidFill>
                  <a:srgbClr val="FF0000"/>
                </a:solidFill>
              </a:rPr>
              <a:t>липазе</a:t>
            </a:r>
            <a:r>
              <a:rPr lang="sr-Cyrl-RS" sz="1800" dirty="0" smtClean="0"/>
              <a:t>, конвертује </a:t>
            </a:r>
            <a:r>
              <a:rPr lang="sr-Cyrl-RS" sz="1800" dirty="0"/>
              <a:t>их у триацилглицероле и то је највећи депо енегије у </a:t>
            </a:r>
            <a:r>
              <a:rPr lang="sr-Cyrl-RS" sz="1800" dirty="0" smtClean="0"/>
              <a:t>организму</a:t>
            </a:r>
          </a:p>
          <a:p>
            <a:r>
              <a:rPr lang="sr-Cyrl-RS" sz="1800" dirty="0"/>
              <a:t>Код стања гладовања долази до разградње триацилглицерола депонованих у адипозном ткиву и усмеравање масних кислеина првенствено ка </a:t>
            </a:r>
            <a:r>
              <a:rPr lang="sr-Cyrl-RS" sz="1800" dirty="0">
                <a:solidFill>
                  <a:srgbClr val="FF0000"/>
                </a:solidFill>
              </a:rPr>
              <a:t>мишићном ткиву</a:t>
            </a:r>
            <a:r>
              <a:rPr lang="sr-Cyrl-RS" sz="1800" dirty="0"/>
              <a:t> које има највеће захтеве за </a:t>
            </a:r>
            <a:r>
              <a:rPr lang="sr-Cyrl-RS" sz="1800" dirty="0" smtClean="0"/>
              <a:t>енергијом</a:t>
            </a:r>
          </a:p>
          <a:p>
            <a:r>
              <a:rPr lang="sr-Cyrl-RS" sz="1800" dirty="0" smtClean="0"/>
              <a:t> </a:t>
            </a:r>
            <a:r>
              <a:rPr lang="sr-Cyrl-RS" sz="1800" dirty="0"/>
              <a:t>Мобилизација масних киселина из адипозног ткива се дешава каталитичком активношћу </a:t>
            </a:r>
            <a:r>
              <a:rPr lang="sr-Cyrl-RS" sz="1800" dirty="0">
                <a:solidFill>
                  <a:srgbClr val="FF0000"/>
                </a:solidFill>
              </a:rPr>
              <a:t>хормон</a:t>
            </a:r>
            <a:r>
              <a:rPr lang="en-US" sz="1800" dirty="0">
                <a:solidFill>
                  <a:srgbClr val="FF0000"/>
                </a:solidFill>
              </a:rPr>
              <a:t>-</a:t>
            </a:r>
            <a:r>
              <a:rPr lang="sr-Cyrl-RS" sz="1800" dirty="0">
                <a:solidFill>
                  <a:srgbClr val="FF0000"/>
                </a:solidFill>
              </a:rPr>
              <a:t>сензитивне липазе</a:t>
            </a:r>
            <a:r>
              <a:rPr lang="sr-Cyrl-RS" sz="1800" dirty="0"/>
              <a:t> која је локализована у масном </a:t>
            </a:r>
            <a:r>
              <a:rPr lang="sr-Cyrl-RS" sz="1800" dirty="0" smtClean="0"/>
              <a:t>ткиву</a:t>
            </a:r>
          </a:p>
          <a:p>
            <a:endParaRPr lang="en-US" dirty="0"/>
          </a:p>
        </p:txBody>
      </p:sp>
      <p:pic>
        <p:nvPicPr>
          <p:cNvPr id="4" name="Picture 3" descr="D:\Users\Petar Canovic\Downloads\9. kapilari (2)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52800"/>
            <a:ext cx="8153400" cy="3284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4091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КЕТОНСКА ТЕЛА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Кетонска тела су </a:t>
            </a:r>
            <a:r>
              <a:rPr lang="sr-Cyrl-RS" dirty="0">
                <a:solidFill>
                  <a:srgbClr val="FF0000"/>
                </a:solidFill>
              </a:rPr>
              <a:t>ацетон, ацетоацетат и β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sr-Cyrl-RS" dirty="0" smtClean="0">
                <a:solidFill>
                  <a:srgbClr val="FF0000"/>
                </a:solidFill>
              </a:rPr>
              <a:t>хидроксибутират</a:t>
            </a:r>
          </a:p>
          <a:p>
            <a:r>
              <a:rPr lang="sr-Cyrl-RS" dirty="0"/>
              <a:t>Синтеза кетонских тела се врши у јетри прецизније у матриксу </a:t>
            </a:r>
            <a:r>
              <a:rPr lang="sr-Cyrl-RS" dirty="0" smtClean="0"/>
              <a:t>митохондрија</a:t>
            </a:r>
          </a:p>
          <a:p>
            <a:r>
              <a:rPr lang="sr-Cyrl-RS" dirty="0"/>
              <a:t>Сама интензивна кетогенеза </a:t>
            </a:r>
            <a:r>
              <a:rPr lang="sr-Cyrl-RS" dirty="0">
                <a:solidFill>
                  <a:srgbClr val="FF0000"/>
                </a:solidFill>
              </a:rPr>
              <a:t>представља дисбаланс метаблизма масти и угљених </a:t>
            </a:r>
            <a:r>
              <a:rPr lang="sr-Cyrl-RS" dirty="0" smtClean="0">
                <a:solidFill>
                  <a:srgbClr val="FF0000"/>
                </a:solidFill>
              </a:rPr>
              <a:t>хидрата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8828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r>
              <a:rPr lang="sr-Cyrl-RS" dirty="0"/>
              <a:t>Сваки пораст концентрације кетонских тела изнад референтних вредности у крви представља патолошку промену и стручно се назива </a:t>
            </a:r>
            <a:r>
              <a:rPr lang="sr-Cyrl-RS" dirty="0" smtClean="0">
                <a:solidFill>
                  <a:srgbClr val="FF0000"/>
                </a:solidFill>
              </a:rPr>
              <a:t>кетонемија</a:t>
            </a:r>
            <a:endParaRPr lang="sr-Cyrl-RS" dirty="0"/>
          </a:p>
          <a:p>
            <a:r>
              <a:rPr lang="sr-Cyrl-RS" dirty="0" smtClean="0"/>
              <a:t>Повећање </a:t>
            </a:r>
            <a:r>
              <a:rPr lang="sr-Cyrl-RS" dirty="0"/>
              <a:t>концентрације кетонских тела у крви прати и присуство кетонских тела у урину и то се назива </a:t>
            </a:r>
            <a:r>
              <a:rPr lang="sr-Cyrl-RS" dirty="0" smtClean="0">
                <a:solidFill>
                  <a:srgbClr val="FF0000"/>
                </a:solidFill>
              </a:rPr>
              <a:t>кетонурија</a:t>
            </a:r>
          </a:p>
          <a:p>
            <a:r>
              <a:rPr lang="sr-Cyrl-RS" dirty="0"/>
              <a:t>Кетонемија и кетонурија се могу јавити код одређених патолошких стања као што су дијабетес мелитус, дигестивни поремећаји услед повраћања при чему нема довољно глукозе за енергетске потребе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7679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 smtClean="0"/>
          </a:p>
          <a:p>
            <a:pPr marL="0" indent="0" algn="ctr">
              <a:buNone/>
            </a:pPr>
            <a:r>
              <a:rPr lang="sr-Cyrl-RS" sz="6000" dirty="0" smtClean="0"/>
              <a:t>ХВАЛА </a:t>
            </a:r>
            <a:r>
              <a:rPr lang="sr-Cyrl-RS" sz="6000" smtClean="0"/>
              <a:t>НА ПАЖЊИ!</a:t>
            </a:r>
            <a:endParaRPr lang="en-US" sz="6000" dirty="0"/>
          </a:p>
        </p:txBody>
      </p:sp>
    </p:spTree>
    <p:extLst>
      <p:ext uri="{BB962C8B-B14F-4D97-AF65-F5344CB8AC3E}">
        <p14:creationId xmlns="" xmlns:p14="http://schemas.microsoft.com/office/powerpoint/2010/main" val="2954392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Липиди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334000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/>
              <a:t>Липиди представљају хемијски разноврсну групу једињења које имају веома значајне улоге у </a:t>
            </a:r>
            <a:r>
              <a:rPr lang="sr-Cyrl-RS" dirty="0" smtClean="0"/>
              <a:t>организму</a:t>
            </a:r>
          </a:p>
          <a:p>
            <a:r>
              <a:rPr lang="sr-Cyrl-RS" dirty="0"/>
              <a:t>Масти представљају важан извор енергије, односно </a:t>
            </a:r>
            <a:r>
              <a:rPr lang="sr-Cyrl-RS" dirty="0">
                <a:solidFill>
                  <a:srgbClr val="FF0000"/>
                </a:solidFill>
              </a:rPr>
              <a:t>највећи енергетски депо </a:t>
            </a:r>
            <a:r>
              <a:rPr lang="sr-Cyrl-RS" dirty="0"/>
              <a:t>у </a:t>
            </a:r>
            <a:r>
              <a:rPr lang="sr-Cyrl-RS" dirty="0" smtClean="0"/>
              <a:t>организму</a:t>
            </a:r>
          </a:p>
          <a:p>
            <a:r>
              <a:rPr lang="sr-Cyrl-RS" dirty="0"/>
              <a:t>Ф</a:t>
            </a:r>
            <a:r>
              <a:rPr lang="sr-Cyrl-RS" dirty="0" smtClean="0"/>
              <a:t>осфолипиди </a:t>
            </a:r>
            <a:r>
              <a:rPr lang="sr-Cyrl-RS" dirty="0"/>
              <a:t>као и холестерол улазе у састав </a:t>
            </a:r>
            <a:r>
              <a:rPr lang="sr-Cyrl-RS" dirty="0">
                <a:solidFill>
                  <a:srgbClr val="FF0000"/>
                </a:solidFill>
              </a:rPr>
              <a:t>структуре ћелијских мембрана</a:t>
            </a:r>
            <a:r>
              <a:rPr lang="sr-Cyrl-RS" dirty="0"/>
              <a:t>, имају улогу у самом ћелијском </a:t>
            </a:r>
            <a:r>
              <a:rPr lang="sr-Cyrl-RS" dirty="0" smtClean="0"/>
              <a:t>пермабилитету</a:t>
            </a:r>
          </a:p>
          <a:p>
            <a:r>
              <a:rPr lang="sr-Cyrl-RS" dirty="0"/>
              <a:t>Фосфолипиди и сфинголипиди улазе у састав нервних ћелија, при чему имају есенцијалну улогу у </a:t>
            </a:r>
            <a:r>
              <a:rPr lang="sr-Cyrl-RS" dirty="0">
                <a:solidFill>
                  <a:srgbClr val="FF0000"/>
                </a:solidFill>
              </a:rPr>
              <a:t>преносу нервних </a:t>
            </a:r>
            <a:r>
              <a:rPr lang="sr-Cyrl-RS" dirty="0" smtClean="0">
                <a:solidFill>
                  <a:srgbClr val="FF0000"/>
                </a:solidFill>
              </a:rPr>
              <a:t>импулса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dirty="0"/>
              <a:t>С</a:t>
            </a:r>
            <a:r>
              <a:rPr lang="sr-Cyrl-RS" dirty="0" smtClean="0"/>
              <a:t>тероидни </a:t>
            </a:r>
            <a:r>
              <a:rPr lang="sr-Cyrl-RS" dirty="0"/>
              <a:t>хормони воде порекло од </a:t>
            </a:r>
            <a:r>
              <a:rPr lang="sr-Cyrl-RS" dirty="0">
                <a:solidFill>
                  <a:srgbClr val="FF0000"/>
                </a:solidFill>
              </a:rPr>
              <a:t>холестерола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0669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ru-RU" dirty="0"/>
              <a:t>Масне киселине су изграђене од дугог </a:t>
            </a:r>
            <a:r>
              <a:rPr lang="ru-RU" dirty="0">
                <a:solidFill>
                  <a:srgbClr val="FF0000"/>
                </a:solidFill>
              </a:rPr>
              <a:t>угљоводоничног ланца </a:t>
            </a:r>
            <a:r>
              <a:rPr lang="ru-RU" dirty="0"/>
              <a:t>(,,реп”) и </a:t>
            </a:r>
            <a:r>
              <a:rPr lang="ru-RU" dirty="0" smtClean="0">
                <a:solidFill>
                  <a:srgbClr val="FF0000"/>
                </a:solidFill>
              </a:rPr>
              <a:t>терминалне карбоксилне групе </a:t>
            </a:r>
            <a:r>
              <a:rPr lang="ru-RU" dirty="0"/>
              <a:t>(,,глава</a:t>
            </a:r>
            <a:r>
              <a:rPr lang="ru-RU" dirty="0" smtClean="0"/>
              <a:t>”)</a:t>
            </a:r>
          </a:p>
          <a:p>
            <a:r>
              <a:rPr lang="sr-Cyrl-RS" dirty="0"/>
              <a:t>На основу хемијске структуре масне киселине могу бити </a:t>
            </a:r>
            <a:r>
              <a:rPr lang="sr-Cyrl-RS" dirty="0">
                <a:solidFill>
                  <a:srgbClr val="FF0000"/>
                </a:solidFill>
              </a:rPr>
              <a:t>засићене и </a:t>
            </a:r>
            <a:r>
              <a:rPr lang="sr-Cyrl-RS" dirty="0" smtClean="0">
                <a:solidFill>
                  <a:srgbClr val="FF0000"/>
                </a:solidFill>
              </a:rPr>
              <a:t>незасићене</a:t>
            </a:r>
          </a:p>
          <a:p>
            <a:r>
              <a:rPr lang="sr-Cyrl-RS" dirty="0" smtClean="0"/>
              <a:t>У есенцијалне </a:t>
            </a:r>
            <a:r>
              <a:rPr lang="sr-Cyrl-RS" dirty="0"/>
              <a:t>масне киселине (масне киселине које организам не може са синтетише) </a:t>
            </a:r>
            <a:r>
              <a:rPr lang="sr-Cyrl-RS" dirty="0" smtClean="0"/>
              <a:t>спадају </a:t>
            </a:r>
            <a:r>
              <a:rPr lang="sr-Cyrl-RS" dirty="0">
                <a:solidFill>
                  <a:srgbClr val="FF0000"/>
                </a:solidFill>
              </a:rPr>
              <a:t>линолна, линоленска и арахидонска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6972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Варење липида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Панкреасна липаза </a:t>
            </a:r>
            <a:r>
              <a:rPr lang="sr-Cyrl-RS" dirty="0"/>
              <a:t>представља главни ензим који разграђује </a:t>
            </a:r>
            <a:r>
              <a:rPr lang="sr-Cyrl-RS" dirty="0" smtClean="0"/>
              <a:t>триацилглицероле</a:t>
            </a:r>
          </a:p>
          <a:p>
            <a:r>
              <a:rPr lang="sr-Cyrl-RS" dirty="0"/>
              <a:t>Панкреасни сок осим што садржи ензим липазу, садржи и друге ензиме који учествују у варењу липида</a:t>
            </a:r>
            <a:r>
              <a:rPr lang="en-US" dirty="0"/>
              <a:t>: </a:t>
            </a:r>
            <a:r>
              <a:rPr lang="sr-Cyrl-RS" dirty="0">
                <a:solidFill>
                  <a:srgbClr val="FF0000"/>
                </a:solidFill>
              </a:rPr>
              <a:t>неспецифичну естеразу </a:t>
            </a:r>
            <a:r>
              <a:rPr lang="sr-Cyrl-RS" dirty="0"/>
              <a:t>(разграђује естре холестерола на холестерол и масне киселине, естре витамина А) и </a:t>
            </a:r>
            <a:r>
              <a:rPr lang="sr-Cyrl-RS" dirty="0">
                <a:solidFill>
                  <a:srgbClr val="FF0000"/>
                </a:solidFill>
              </a:rPr>
              <a:t>фосфолипазу</a:t>
            </a:r>
            <a:r>
              <a:rPr lang="sr-Cyrl-RS" dirty="0"/>
              <a:t> (разлаже фосфолипиде</a:t>
            </a:r>
            <a:r>
              <a:rPr lang="sr-Cyrl-RS" dirty="0" smtClean="0"/>
              <a:t>)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7556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:\Users\Petar Canovic\Downloads\4. Hrana (1)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153400" cy="5278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86796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Осим панкреасне липазе улогу у разградњи липида има и деловање </a:t>
            </a:r>
            <a:r>
              <a:rPr lang="ru-RU" dirty="0">
                <a:solidFill>
                  <a:srgbClr val="FF0000"/>
                </a:solidFill>
              </a:rPr>
              <a:t>жучних соли </a:t>
            </a:r>
            <a:r>
              <a:rPr lang="ru-RU" dirty="0"/>
              <a:t>које врше емулзификацију </a:t>
            </a:r>
            <a:r>
              <a:rPr lang="ru-RU" dirty="0" smtClean="0"/>
              <a:t>липида</a:t>
            </a:r>
          </a:p>
          <a:p>
            <a:r>
              <a:rPr lang="sr-Cyrl-RS" dirty="0">
                <a:solidFill>
                  <a:srgbClr val="FF0000"/>
                </a:solidFill>
              </a:rPr>
              <a:t>Емулзификација</a:t>
            </a:r>
            <a:r>
              <a:rPr lang="sr-Cyrl-RS" dirty="0"/>
              <a:t> повећава површину липидних капи, на тај начин омогућава ензимима да делују </a:t>
            </a:r>
            <a:r>
              <a:rPr lang="sr-Cyrl-RS" dirty="0" smtClean="0"/>
              <a:t>ефикасније</a:t>
            </a:r>
          </a:p>
          <a:p>
            <a:r>
              <a:rPr lang="sr-Cyrl-RS" dirty="0"/>
              <a:t>Након дејства ензима панкреасних ензима </a:t>
            </a:r>
            <a:r>
              <a:rPr lang="sr-Cyrl-RS" dirty="0" smtClean="0"/>
              <a:t>деградационе </a:t>
            </a:r>
            <a:r>
              <a:rPr lang="sr-Cyrl-RS" dirty="0"/>
              <a:t>комоненте, односно мешавина масних киселина, моно и диацилглицерола, холестерола формирају са </a:t>
            </a:r>
            <a:r>
              <a:rPr lang="sr-Cyrl-RS" dirty="0">
                <a:solidFill>
                  <a:srgbClr val="FF0000"/>
                </a:solidFill>
              </a:rPr>
              <a:t>жучним киселинама мицеле</a:t>
            </a:r>
            <a:r>
              <a:rPr lang="sr-Cyrl-RS" dirty="0"/>
              <a:t> и на тај начин се транспортују кроз водени слој који облаже интестинални зид</a:t>
            </a:r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77057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553200"/>
          </a:xfrm>
        </p:spPr>
        <p:txBody>
          <a:bodyPr>
            <a:noAutofit/>
          </a:bodyPr>
          <a:lstStyle/>
          <a:p>
            <a:r>
              <a:rPr lang="ru-RU" sz="2400" dirty="0"/>
              <a:t>Код особа </a:t>
            </a:r>
            <a:r>
              <a:rPr lang="ru-RU" sz="2400" dirty="0">
                <a:solidFill>
                  <a:srgbClr val="FF0000"/>
                </a:solidFill>
              </a:rPr>
              <a:t>са опструкцијом жучних путева</a:t>
            </a:r>
            <a:r>
              <a:rPr lang="ru-RU" sz="2400" dirty="0"/>
              <a:t>, липиди ће се у врло малој мери апсорбовати, односно више ће се елиминисати путем фецеса и то се стручно назива </a:t>
            </a:r>
            <a:r>
              <a:rPr lang="ru-RU" sz="2400" dirty="0" smtClean="0">
                <a:solidFill>
                  <a:srgbClr val="FF0000"/>
                </a:solidFill>
              </a:rPr>
              <a:t>стеатореја</a:t>
            </a:r>
          </a:p>
          <a:p>
            <a:r>
              <a:rPr lang="sr-Cyrl-RS" sz="2400" dirty="0"/>
              <a:t>Из свега наведеног можемо закључити да жучне киселине имају две есенцијалне улоге у метаболизму липида</a:t>
            </a:r>
            <a:r>
              <a:rPr lang="sr-Cyrl-RS" sz="2400" dirty="0">
                <a:solidFill>
                  <a:srgbClr val="FF0000"/>
                </a:solidFill>
              </a:rPr>
              <a:t>, помажу у варењу липида као и у њиховој </a:t>
            </a:r>
            <a:r>
              <a:rPr lang="sr-Cyrl-RS" sz="2400" dirty="0" smtClean="0">
                <a:solidFill>
                  <a:srgbClr val="FF0000"/>
                </a:solidFill>
              </a:rPr>
              <a:t>апсорпцији</a:t>
            </a:r>
          </a:p>
          <a:p>
            <a:r>
              <a:rPr lang="sr-Cyrl-RS" sz="2400" dirty="0"/>
              <a:t>Након апсорпције, унутар епителијалних ћелија интестинума масне киселине се везују за глицерол и заправо се врши </a:t>
            </a:r>
            <a:r>
              <a:rPr lang="sr-Cyrl-RS" sz="2400" dirty="0">
                <a:solidFill>
                  <a:srgbClr val="FF0000"/>
                </a:solidFill>
              </a:rPr>
              <a:t>ресинтеза триацилглицерола </a:t>
            </a:r>
            <a:r>
              <a:rPr lang="sr-Cyrl-RS" sz="2400" dirty="0"/>
              <a:t>унутар </a:t>
            </a:r>
            <a:r>
              <a:rPr lang="sr-Cyrl-RS" sz="2400" dirty="0" smtClean="0"/>
              <a:t>ћелија </a:t>
            </a:r>
          </a:p>
          <a:p>
            <a:r>
              <a:rPr lang="sr-Cyrl-RS" sz="2400" dirty="0" smtClean="0"/>
              <a:t>Затим </a:t>
            </a:r>
            <a:r>
              <a:rPr lang="sr-Cyrl-RS" sz="2400" dirty="0"/>
              <a:t>долази до агрегације триацилглицерола са липопротеинима и формирања </a:t>
            </a:r>
            <a:r>
              <a:rPr lang="sr-Cyrl-RS" sz="2400" dirty="0">
                <a:solidFill>
                  <a:srgbClr val="FF0000"/>
                </a:solidFill>
              </a:rPr>
              <a:t>хиломикрона</a:t>
            </a:r>
            <a:r>
              <a:rPr lang="sr-Cyrl-RS" sz="2400" dirty="0"/>
              <a:t>, а хиломикрони прелазе у лимфни систем и потом се транспортују до системске </a:t>
            </a:r>
            <a:r>
              <a:rPr lang="sr-Cyrl-RS" sz="2400" dirty="0" smtClean="0"/>
              <a:t>циркулације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Највећу количну унетих масти преузимају масно и мишићно ткиво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7244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β-</a:t>
            </a:r>
            <a:r>
              <a:rPr lang="sr-Cyrl-RS" dirty="0"/>
              <a:t>ОКСИДАЦИЈА МАСНИХ КИСЕЛИНА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У циљу </a:t>
            </a:r>
            <a:r>
              <a:rPr lang="sr-Cyrl-RS" dirty="0">
                <a:solidFill>
                  <a:srgbClr val="FF0000"/>
                </a:solidFill>
              </a:rPr>
              <a:t>добијања енергије </a:t>
            </a:r>
            <a:r>
              <a:rPr lang="sr-Cyrl-RS" dirty="0"/>
              <a:t>степен разградње масних киселина зависи од стања организма (стање ситости, стање гладовања, патолошка стања), физичке активности као и од конзумирања </a:t>
            </a:r>
            <a:r>
              <a:rPr lang="sr-Cyrl-RS" dirty="0" smtClean="0"/>
              <a:t>хране</a:t>
            </a:r>
          </a:p>
          <a:p>
            <a:r>
              <a:rPr lang="sr-Cyrl-RS" dirty="0"/>
              <a:t>Масти се разграђују процесом који се назива </a:t>
            </a:r>
            <a:r>
              <a:rPr lang="sr-Cyrl-RS" dirty="0">
                <a:solidFill>
                  <a:srgbClr val="FF0000"/>
                </a:solidFill>
              </a:rPr>
              <a:t>β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sr-Cyrl-RS" dirty="0">
                <a:solidFill>
                  <a:srgbClr val="FF0000"/>
                </a:solidFill>
              </a:rPr>
              <a:t>оксидација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5195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/>
          <a:lstStyle/>
          <a:p>
            <a:r>
              <a:rPr lang="sr-Cyrl-RS" sz="2400" dirty="0"/>
              <a:t>Процес β</a:t>
            </a:r>
            <a:r>
              <a:rPr lang="en-US" sz="2400" dirty="0"/>
              <a:t>-</a:t>
            </a:r>
            <a:r>
              <a:rPr lang="sr-Cyrl-RS" sz="2400" dirty="0"/>
              <a:t>оксидације се одиграва </a:t>
            </a:r>
            <a:r>
              <a:rPr lang="sr-Cyrl-RS" sz="2400" dirty="0">
                <a:solidFill>
                  <a:srgbClr val="FF0000"/>
                </a:solidFill>
              </a:rPr>
              <a:t>у митохондријама</a:t>
            </a:r>
            <a:r>
              <a:rPr lang="sr-Cyrl-RS" sz="2400" dirty="0"/>
              <a:t>, сличан метаболички пут се дешава и у </a:t>
            </a:r>
            <a:r>
              <a:rPr lang="sr-Cyrl-RS" sz="2400" dirty="0" smtClean="0"/>
              <a:t>пероксизомима</a:t>
            </a:r>
          </a:p>
          <a:p>
            <a:r>
              <a:rPr lang="sr-Cyrl-RS" sz="2400" dirty="0"/>
              <a:t>Процес се одиграва кроз четири реакције, кључни ензими су</a:t>
            </a:r>
            <a:r>
              <a:rPr lang="en-US" sz="2400" dirty="0">
                <a:solidFill>
                  <a:srgbClr val="FF0000"/>
                </a:solidFill>
              </a:rPr>
              <a:t>: </a:t>
            </a:r>
            <a:r>
              <a:rPr lang="sr-Cyrl-RS" sz="2400" dirty="0">
                <a:solidFill>
                  <a:srgbClr val="FF0000"/>
                </a:solidFill>
              </a:rPr>
              <a:t>ацил</a:t>
            </a:r>
            <a:r>
              <a:rPr lang="en-US" sz="2400" dirty="0">
                <a:solidFill>
                  <a:srgbClr val="FF0000"/>
                </a:solidFill>
              </a:rPr>
              <a:t>-CoA </a:t>
            </a:r>
            <a:r>
              <a:rPr lang="sr-Cyrl-RS" sz="2400" dirty="0">
                <a:solidFill>
                  <a:srgbClr val="FF0000"/>
                </a:solidFill>
              </a:rPr>
              <a:t>дехидрогеназа, еноил</a:t>
            </a:r>
            <a:r>
              <a:rPr lang="en-US" sz="2400" dirty="0">
                <a:solidFill>
                  <a:srgbClr val="FF0000"/>
                </a:solidFill>
              </a:rPr>
              <a:t>-CoA</a:t>
            </a:r>
            <a:r>
              <a:rPr lang="sr-Cyrl-RS" sz="2400" dirty="0">
                <a:solidFill>
                  <a:srgbClr val="FF0000"/>
                </a:solidFill>
              </a:rPr>
              <a:t> хидратаза, 3</a:t>
            </a:r>
            <a:r>
              <a:rPr lang="en-US" sz="2400" dirty="0">
                <a:solidFill>
                  <a:srgbClr val="FF0000"/>
                </a:solidFill>
              </a:rPr>
              <a:t>-L-</a:t>
            </a:r>
            <a:r>
              <a:rPr lang="sr-Cyrl-RS" sz="2400" dirty="0">
                <a:solidFill>
                  <a:srgbClr val="FF0000"/>
                </a:solidFill>
              </a:rPr>
              <a:t>Хидроксиацил</a:t>
            </a:r>
            <a:r>
              <a:rPr lang="en-US" sz="2400" dirty="0">
                <a:solidFill>
                  <a:srgbClr val="FF0000"/>
                </a:solidFill>
              </a:rPr>
              <a:t>-CoA</a:t>
            </a:r>
            <a:r>
              <a:rPr lang="sr-Cyrl-RS" sz="2400" dirty="0">
                <a:solidFill>
                  <a:srgbClr val="FF0000"/>
                </a:solidFill>
              </a:rPr>
              <a:t> дехидрогеназа и </a:t>
            </a:r>
            <a:r>
              <a:rPr lang="en-US" sz="2400" dirty="0">
                <a:solidFill>
                  <a:srgbClr val="FF0000"/>
                </a:solidFill>
              </a:rPr>
              <a:t>β-</a:t>
            </a:r>
            <a:r>
              <a:rPr lang="sr-Cyrl-RS" sz="2400" dirty="0">
                <a:solidFill>
                  <a:srgbClr val="FF0000"/>
                </a:solidFill>
              </a:rPr>
              <a:t>Кетоацил</a:t>
            </a:r>
            <a:r>
              <a:rPr lang="en-US" sz="2400" dirty="0">
                <a:solidFill>
                  <a:srgbClr val="FF0000"/>
                </a:solidFill>
              </a:rPr>
              <a:t>-CoA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RS" sz="2400" dirty="0" smtClean="0">
                <a:solidFill>
                  <a:srgbClr val="FF0000"/>
                </a:solidFill>
              </a:rPr>
              <a:t>тиолаза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D:\Users\Petar Canovic\Downloads\6. betaoxidation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62200"/>
            <a:ext cx="8153400" cy="426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7884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724</Words>
  <Application>Microsoft Office PowerPoint</Application>
  <PresentationFormat>On-screen Show (4:3)</PresentationFormat>
  <Paragraphs>52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  </vt:lpstr>
      <vt:lpstr>Липиди</vt:lpstr>
      <vt:lpstr>Slide 3</vt:lpstr>
      <vt:lpstr>Варење липида</vt:lpstr>
      <vt:lpstr>Slide 5</vt:lpstr>
      <vt:lpstr>Slide 6</vt:lpstr>
      <vt:lpstr>Slide 7</vt:lpstr>
      <vt:lpstr>β-ОКСИДАЦИЈА МАСНИХ КИСЕЛИНА</vt:lpstr>
      <vt:lpstr>Slide 9</vt:lpstr>
      <vt:lpstr>Slide 10</vt:lpstr>
      <vt:lpstr>ТРИАЦИЛГЛИЦЕРОЛИ </vt:lpstr>
      <vt:lpstr>Slide 12</vt:lpstr>
      <vt:lpstr>КЕТОНСКА ТЕЛА 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Petar Canovic</dc:creator>
  <cp:lastModifiedBy>KC KG Lab</cp:lastModifiedBy>
  <cp:revision>18</cp:revision>
  <dcterms:created xsi:type="dcterms:W3CDTF">2006-08-16T00:00:00Z</dcterms:created>
  <dcterms:modified xsi:type="dcterms:W3CDTF">2020-10-01T08:05:11Z</dcterms:modified>
</cp:coreProperties>
</file>